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94" r:id="rId6"/>
    <p:sldId id="265" r:id="rId7"/>
    <p:sldId id="263" r:id="rId8"/>
    <p:sldId id="283" r:id="rId9"/>
    <p:sldId id="287" r:id="rId10"/>
    <p:sldId id="293" r:id="rId11"/>
    <p:sldId id="262" r:id="rId12"/>
    <p:sldId id="286" r:id="rId13"/>
    <p:sldId id="268" r:id="rId14"/>
    <p:sldId id="270" r:id="rId15"/>
    <p:sldId id="269" r:id="rId16"/>
    <p:sldId id="267" r:id="rId17"/>
    <p:sldId id="288" r:id="rId18"/>
    <p:sldId id="289" r:id="rId19"/>
    <p:sldId id="272" r:id="rId20"/>
    <p:sldId id="282" r:id="rId21"/>
    <p:sldId id="277" r:id="rId22"/>
    <p:sldId id="291" r:id="rId23"/>
    <p:sldId id="274" r:id="rId24"/>
    <p:sldId id="292" r:id="rId25"/>
    <p:sldId id="278" r:id="rId26"/>
    <p:sldId id="276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45" autoAdjust="0"/>
  </p:normalViewPr>
  <p:slideViewPr>
    <p:cSldViewPr snapToGrid="0">
      <p:cViewPr varScale="1">
        <p:scale>
          <a:sx n="88" d="100"/>
          <a:sy n="88" d="100"/>
        </p:scale>
        <p:origin x="1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26934-2CCF-4266-8C4E-5B36EC0147CC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E3A77-BCB8-49F8-B408-0D1D23EE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E3A77-BCB8-49F8-B408-0D1D23EE8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BB77-775F-4AC9-A347-5B167B6658E0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CD31-50A8-4852-A4EA-4B8E9075E0BA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2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35E3-93E3-4A5F-91CB-8D970D90859E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D2C3-0809-482D-A6C1-1BF7A159855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698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B4B4B-DADF-4965-9294-90F1247761C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9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5AE9-7E38-440F-94DE-D05C7A16C573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6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5755-7A72-42EA-8E13-F90A70729E67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8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3C86-8A2F-488F-884A-1192DDD8660C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6C7-5022-450F-AD34-C11411CD9456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6F8D-12D3-4CA2-BC8A-25D6A889185A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5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DC4A-568F-43AD-B88A-F8353393CB01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3AE-AE08-4C3D-9748-B6065F495234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3CAA-3FE8-481B-B81C-96571A3CDD59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77E8-5846-47DB-9B13-440253E44AFE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8131-CB00-47FF-8027-82B99454891D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2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C806-6455-4E31-A365-8710BF2AA23C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8613-3E82-44FB-AF2D-5E85E917A5EA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2025 Gaylord Insurance Agency. All Rights Reserved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2A548F2-2060-4ECF-BDCA-B61A5F7484D5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2025 Gaylord Insurance Agency. All Rights Reserved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CF63-3BF6-41B0-81D0-D9624CBF7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3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exinc.com/resources/benefits-toolkit/eligible-expens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4313-7C05-5702-EF53-81A92D650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1" y="687513"/>
            <a:ext cx="5108601" cy="332958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Open Enrollment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25D4F-825E-A76E-F982-D0420A6AB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817" y="4160931"/>
            <a:ext cx="6090515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Effective Dates: 01/01/2026-12/31/2026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597E2B-9478-4057-87A8-DEDBBC177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5337FFD2-C623-4004-B7D7-36EA1BEA4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6B7B4DA4-15D9-44E2-A050-09A7629DA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C4095627-0F9D-1ACD-F27A-D11C7C57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38" y="3759604"/>
            <a:ext cx="3421099" cy="10177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F813C-37DA-95B4-2180-0EB6CDD4C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54" y="1408821"/>
            <a:ext cx="3118286" cy="18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33BD4-8C8C-81EC-C0B3-8F7118C4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23211C-A79C-3D9E-C537-E0391C93D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3D52A8-083F-9A34-0EB4-FD5072A08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316EA9C-CF81-36AE-B553-4E186AAD5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2B80122-BD86-874D-8C00-FC9F03DF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9F3B4-D9D7-B057-AB69-E6E2DCE3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0D874020-83D1-A303-6817-6CED62BE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D687F-2D97-9606-CF75-6E2FB54BCA9A}"/>
              </a:ext>
            </a:extLst>
          </p:cNvPr>
          <p:cNvSpPr txBox="1"/>
          <p:nvPr/>
        </p:nvSpPr>
        <p:spPr>
          <a:xfrm>
            <a:off x="71919" y="48280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Health Savings Account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75E726-F14F-3029-BC98-79D765D4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09" y="717343"/>
            <a:ext cx="6850515" cy="1485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E74623-AF97-04BA-67E7-98F92B9FF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90" y="2286162"/>
            <a:ext cx="5595819" cy="42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00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7CF07-8523-03D9-7484-85AAFBC3E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9E31AF-1723-53BD-46CE-A6DB57FB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5DA016-66F4-70C3-C7E8-45493F502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BDB6FAF-ED80-8D0D-213B-B384E7AE0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18CCC03-5BCA-4949-9039-B1D04066A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58683-FAB1-7FE6-88F2-13CE0741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7" y="119014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BCBS-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How to search for a provider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BBF80-40EE-04B4-EAE1-00C682B5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9145974-04EB-49E6-76AD-942A265D0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2B556F-42D8-2FBD-0237-2B33A5DA0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312" y="2303254"/>
            <a:ext cx="3820232" cy="2152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B0E9F2-13A5-88D0-B27B-B30DE72FFD70}"/>
              </a:ext>
            </a:extLst>
          </p:cNvPr>
          <p:cNvSpPr txBox="1"/>
          <p:nvPr/>
        </p:nvSpPr>
        <p:spPr>
          <a:xfrm>
            <a:off x="206979" y="2677550"/>
            <a:ext cx="5102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Go to www.bcbsil.com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“Find Care” 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“Find a Doctor or Hospital”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8D6168-5755-DBAD-0C07-23E0D1CCE620}"/>
              </a:ext>
            </a:extLst>
          </p:cNvPr>
          <p:cNvSpPr txBox="1"/>
          <p:nvPr/>
        </p:nvSpPr>
        <p:spPr>
          <a:xfrm>
            <a:off x="206979" y="4485997"/>
            <a:ext cx="3074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4. On the right-hand side under Guest Search, click “Search as a Guest”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DE5E7-583E-FC83-BCBF-BBC873929BC7}"/>
              </a:ext>
            </a:extLst>
          </p:cNvPr>
          <p:cNvSpPr txBox="1"/>
          <p:nvPr/>
        </p:nvSpPr>
        <p:spPr>
          <a:xfrm>
            <a:off x="7292640" y="2736421"/>
            <a:ext cx="46923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5. Under “Plans”, select from the dropdown the network you are searching Blue Choice Select or Blue Precision HMO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6. Enter your city, state, or zip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7. Search by Doctor, Facility or Clinic Name, or Specialty. You can limit the distance by choosing a mile radius. To further your search, you can filter for accepting new patients, gender, patient ratings, etc.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CA0BE-1D59-149C-5CFF-01176CAF0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928" y="4370456"/>
            <a:ext cx="3323214" cy="21524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DAFECA-D3A3-C51A-594B-FA48A821B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749" y="4141428"/>
            <a:ext cx="4921853" cy="21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7F839-C722-5C2A-5C93-097A9A6E9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5FFE03-A463-484F-AC64-DE92C6693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C0D0D4-E010-02F8-6486-E16ABCF72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686EA4F-6D0C-7C44-CDF6-6AA23D9E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E9D5015-D522-3429-FDC5-9E2F0DC05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A3B88-F3C7-A662-9368-8D76E597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A83AAFC0-E6FC-DBEF-E5D6-5D8E53EB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5D1026D-FB89-F921-242A-BE6E7208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" y="361537"/>
            <a:ext cx="9404723" cy="14005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BCBS x BLUE 365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A71A1-6279-F1EB-F41F-1AF8098B46AD}"/>
              </a:ext>
            </a:extLst>
          </p:cNvPr>
          <p:cNvSpPr txBox="1"/>
          <p:nvPr/>
        </p:nvSpPr>
        <p:spPr>
          <a:xfrm>
            <a:off x="602899" y="4890834"/>
            <a:ext cx="6107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It’s an online destination where participating members can find healthy deals and exclusive discounts. All you need is your member ID card to get started.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Register now at no cost to take advantage of Blue365.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992A54-E44F-0D7E-0DC8-18040603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3" y="1615301"/>
            <a:ext cx="5792008" cy="3191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EBDF09A-1012-1F82-7357-BBB8FD41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783" y="3461799"/>
            <a:ext cx="3169280" cy="28356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3868C5-5902-AA1D-AFA3-4EE9093DB3D1}"/>
              </a:ext>
            </a:extLst>
          </p:cNvPr>
          <p:cNvSpPr txBox="1"/>
          <p:nvPr/>
        </p:nvSpPr>
        <p:spPr>
          <a:xfrm>
            <a:off x="6982450" y="2446136"/>
            <a:ext cx="40666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Blue365 gives Blue Cross members access to savings across all aspects of your life— including discounts on wearable devices, gym membership access starting at $19/month, discounts on healthy, organic meal delivery services from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Sunbasket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much more! </a:t>
            </a:r>
          </a:p>
        </p:txBody>
      </p:sp>
    </p:spTree>
    <p:extLst>
      <p:ext uri="{BB962C8B-B14F-4D97-AF65-F5344CB8AC3E}">
        <p14:creationId xmlns:p14="http://schemas.microsoft.com/office/powerpoint/2010/main" val="3700130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35DA7-BCA4-8722-76AB-379CEAD96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9213AD-94A6-E7BD-7A75-79133FF31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9E3978-BE86-93B7-D5FE-BF6AD479C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6080B74-B158-4743-EA96-4A971B5D6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E4B3FF-4CB6-B61C-E67C-EA29EF84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739CA-E8D5-CC3C-7A68-D0F879FD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637" y="472666"/>
            <a:ext cx="4992688" cy="1400530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Dental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676AB-489E-8872-F62B-B433A6FF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D23BC0F-AA6D-298F-835D-59977A84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F1BA2E08-CA89-DD2E-5535-8247E058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44" y="3162597"/>
            <a:ext cx="7730239" cy="13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28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39C26-8783-891F-FCC8-E9EAA3F51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84BD33-8B75-6427-C5ED-C5129D6BA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62467-079B-3046-E579-9A0A690B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F22F0DF-16EA-9C9A-1462-286D1AA82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825CF73-4267-A5CF-83C3-522261957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38C24-C889-D7EA-1408-AF8A7CC4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A0494E2A-2559-B28D-F2C7-CB4DFC5D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97648A-8E2C-2C99-8F8B-93CB9494F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759" y="1671261"/>
            <a:ext cx="5782482" cy="497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FED2B-E8B4-4CB6-7CDB-DDBD4D348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012" y="135446"/>
            <a:ext cx="6087325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0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7EAE5-B874-3436-EFD7-CEC7149EC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9A1571-98BA-013C-5A84-5A46830F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431EC-1D6E-9BF3-27C1-1C990F91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2886AAB-CAC8-311A-D648-45B5109ED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4E75202-A149-2635-C88F-DCA204787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086E8-271F-8BE2-D04C-BFE13668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62" y="474538"/>
            <a:ext cx="6057776" cy="1309349"/>
          </a:xfrm>
        </p:spPr>
        <p:txBody>
          <a:bodyPr anchor="ctr">
            <a:no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Vision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DFF40-87C4-93EE-461A-4AE8684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755C4E7-6BD6-91D6-DB41-061A9F7E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EyeMed Promo Codes - $100 Off (Sitewide) in Sep 2025">
            <a:extLst>
              <a:ext uri="{FF2B5EF4-FFF2-40B4-BE49-F238E27FC236}">
                <a16:creationId xmlns:a16="http://schemas.microsoft.com/office/drawing/2014/main" id="{16B99829-2672-D3F6-8E70-111AC2787C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029146" cy="2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FFDB99-74F9-A1B9-C9A5-CCBA5801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7" y="2713013"/>
            <a:ext cx="4347426" cy="2361101"/>
          </a:xfrm>
          <a:prstGeom prst="rect">
            <a:avLst/>
          </a:prstGeom>
        </p:spPr>
      </p:pic>
      <p:pic>
        <p:nvPicPr>
          <p:cNvPr id="3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50F36DE2-3915-304C-07B7-50A9938A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97" y="3429000"/>
            <a:ext cx="6363964" cy="107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5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62561E-3D5A-6BF9-A136-77084842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CD5C2D-BB23-44A2-5B08-A70861959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0B6BD-BB65-437C-130A-39114058E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D757AE5-A0C6-DABD-AFCD-0249F13CF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646CDEC-5FFF-7D8D-0FAB-E1C17D99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E6E00-0FC9-57B6-6513-5AB77812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77B9F28B-0DD4-E318-FA8D-744E80E4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463D6F-FFF1-4287-01FC-7F8FAED5F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16" y="838312"/>
            <a:ext cx="7300086" cy="14478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791351-5CA4-98B2-C9DF-29AC57654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336" y="2521940"/>
            <a:ext cx="7314066" cy="3524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BF732-0D30-943E-5F24-2B00F5151699}"/>
              </a:ext>
            </a:extLst>
          </p:cNvPr>
          <p:cNvSpPr txBox="1"/>
          <p:nvPr/>
        </p:nvSpPr>
        <p:spPr>
          <a:xfrm>
            <a:off x="206979" y="157546"/>
            <a:ext cx="2978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Voluntary Vision</a:t>
            </a:r>
          </a:p>
        </p:txBody>
      </p:sp>
    </p:spTree>
    <p:extLst>
      <p:ext uri="{BB962C8B-B14F-4D97-AF65-F5344CB8AC3E}">
        <p14:creationId xmlns:p14="http://schemas.microsoft.com/office/powerpoint/2010/main" val="181614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AE41E-93AF-6618-AFD4-CD13781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D5C4B7-CCF1-A364-1770-E3FEB3D33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8502A-F79C-8844-674B-F5187C21E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23CBE48-2DC2-84A4-08BF-26C6A21F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880DD93-7AB3-7F3E-E204-550137A64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F0106-D97B-9E29-D252-F00F5234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4FBDC47D-9FDE-B48B-0929-326F0C7C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445505-E3F1-DBFD-7A6F-647A20F50526}"/>
              </a:ext>
            </a:extLst>
          </p:cNvPr>
          <p:cNvSpPr txBox="1"/>
          <p:nvPr/>
        </p:nvSpPr>
        <p:spPr>
          <a:xfrm>
            <a:off x="206979" y="157546"/>
            <a:ext cx="4458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HMO - Embedded 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6C51E-4F92-F63F-28D4-28B8A071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713" y="2713295"/>
            <a:ext cx="7993970" cy="2888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112DCC-AF6E-2999-A2AF-1E2A6A849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893" y="1240063"/>
            <a:ext cx="7874589" cy="12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2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6B834-FDB2-04C7-34D4-35751CA98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7100A4-4482-5D6D-7892-3965DA8D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42A69-84CC-B50B-0000-D588C5A05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5D1633D5-7B68-5690-4A75-DBDA38D9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12C1777E-36B8-B292-55F8-9A8BC91F7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EEA1C-2B12-8979-1F81-930BD650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C880413-4318-8E88-748E-F55F80ED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81C4A5-9B50-6310-316E-9F1E7BD75B22}"/>
              </a:ext>
            </a:extLst>
          </p:cNvPr>
          <p:cNvSpPr txBox="1"/>
          <p:nvPr/>
        </p:nvSpPr>
        <p:spPr>
          <a:xfrm>
            <a:off x="206979" y="157546"/>
            <a:ext cx="43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PPO - Embedded Vision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5B33A-3B01-46D1-8637-BF681CC3A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157" y="1335347"/>
            <a:ext cx="7433686" cy="1101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822AC1-BC66-01FC-96CE-6245BA8EB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691" y="2775374"/>
            <a:ext cx="8455278" cy="224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1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0CF0B-64F4-072F-959D-F3533E55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97D703-A744-7472-8541-304AEF559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F4540-E196-4A42-3621-EC583CD60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310E589-79CC-FAC1-94BC-2FEA4BC4E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1C1012F-F101-791A-1E4D-7EA9D0CE1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BF424-4566-7C78-54AC-1BC23872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" y="124527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Eyemed</a:t>
            </a:r>
            <a:r>
              <a:rPr lang="en-US" dirty="0">
                <a:solidFill>
                  <a:srgbClr val="FFFFFF"/>
                </a:solidFill>
              </a:rPr>
              <a:t>-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How to find a provider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96AAB-0EBF-3696-A126-25925E94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006D78E1-FF7B-ED8A-04D9-F1817A59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ocuments Library - Jacksonville Police Officers and Fire Fighters ...">
            <a:extLst>
              <a:ext uri="{FF2B5EF4-FFF2-40B4-BE49-F238E27FC236}">
                <a16:creationId xmlns:a16="http://schemas.microsoft.com/office/drawing/2014/main" id="{F4167BA8-CF9A-6140-277F-39E1A621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1" y="2375255"/>
            <a:ext cx="6360902" cy="37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w to access my EyeMed account? – Willoughby-Eastlake City Schools">
            <a:extLst>
              <a:ext uri="{FF2B5EF4-FFF2-40B4-BE49-F238E27FC236}">
                <a16:creationId xmlns:a16="http://schemas.microsoft.com/office/drawing/2014/main" id="{215D9AF3-8038-7A26-05EB-A0E85FA6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4" y="1672974"/>
            <a:ext cx="3769748" cy="48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4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A7199-3708-7CA0-45B7-134FE2C1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52F76C-E366-CFB0-7408-FE6E68960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1555F-A258-EEA0-746D-D132B385E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7BCA7DA-A1E4-3BBF-6351-F3F87699D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76FB15E-D9BB-5268-C45F-854D893F7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7470A-2775-03B0-6A8D-03D447FB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" y="180769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136C-CEDA-F99F-0EE5-1A5539A52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13184"/>
            <a:ext cx="8946541" cy="348487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 overview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service team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 of medical plans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plan terminology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medical plans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plan differences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plan information 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Short/Long term disability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F237D-B67A-DEE0-A16F-1AB70495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D235BC8-1E34-27BA-BB78-DEFC4A3E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40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F9467-23AC-CC71-8628-7959CC610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9250E7-A066-E6D0-CA90-D8366FFDD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A7594-4725-292B-32AB-6682AEF01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A8BD3E7-D99F-980F-332F-99E4C7FEF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49AE400-74AC-7A53-92F1-47BB090B6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5DAF4-A926-6285-9AEE-14D26BA5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11F5D8F-ACFA-2D11-CAC0-94291BCC0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BAC8F4E-1BC1-470C-F491-7C4B3241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352" y="609047"/>
            <a:ext cx="5240981" cy="140053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Voluntary Benefits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56D940-2DC4-51F5-05C0-26053B2A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64" y="2909147"/>
            <a:ext cx="3613517" cy="25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6D2B9-BA2C-DC86-9E19-5193F8FA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8E1EE5-3262-E4E3-5D51-5F2C4E1F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76581-CD41-C09D-617D-8EC73D74C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BB82699-4BC2-6771-9184-62D4B703E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0D18E22-3DAF-638D-A777-052B13CA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9EB2F-B177-FBF4-DBE7-69A1C5D4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3" y="59700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Life &amp; AD&amp;D- Active Sworn Members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E4821-10BC-6D0C-1AFC-88FB2F87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37AB1079-3FDD-2406-23FA-71193CC6B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0F89B-E0E2-FEE9-991F-D203DD3A8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433" y="1316509"/>
            <a:ext cx="6238129" cy="52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1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BE45A0-45F3-A0D4-E607-25FA916A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E2D193-1F73-514A-160B-2E319A4EF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825E9-9C0C-0503-4C44-80BD4ED4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4147229-003B-5C17-C908-39FF01B8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AE3C64D-8B71-E479-29CA-D95D1492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3F8A3-DBF9-D88E-DF1B-8816E1C6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3" y="59700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Life &amp; AD&amp;D- Active Non-Sworn Members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09A-313E-EB97-4009-6B749BFE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1A4C1B5B-1977-C5A0-8560-B2FE323F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F33D9-BEC7-66EB-478D-7D7591D0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03" y="1174541"/>
            <a:ext cx="6003817" cy="51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3E5636-6B42-2536-A381-4EC15136C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DFC85-7332-BEE6-7C89-58CE5AB4D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1ED56-BDC8-E6DA-81BC-5C276F674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0B3F395-E090-E85B-36A1-A748FF2E7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7ECA61A-1051-1187-1B60-E551F959F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1CEA7-7AF3-F42D-9654-E04227C8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47" y="452718"/>
            <a:ext cx="8947522" cy="1400530"/>
          </a:xfrm>
        </p:spPr>
        <p:txBody>
          <a:bodyPr anchor="ctr">
            <a:no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Flexible Spending Accounts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8E490-B7D9-3391-B5DF-DF086AA3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31C51ED-9226-7C3A-F91D-3919ACE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E0003-6324-2B35-9838-315360FC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495" y="3296102"/>
            <a:ext cx="4397010" cy="14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7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B2F34-BE6A-4295-992A-2DD52CE17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34381D-2B32-589A-F70C-A90CBC41E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234861-83E6-B75F-C06E-EDB38E401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6B053D2-FF19-F11B-122A-DCEAEBE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19AF268E-92C3-72CB-9A60-0323FBBF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E917A5-DCD9-9EBB-788F-2003C5F0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" y="16615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FSA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D2518-6624-4E19-BA4D-B8E89308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2B85ECDD-7281-8CF2-DDBB-A3090B09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798AD0-F957-1E47-EA2B-F8E8FDA5BA2A}"/>
              </a:ext>
            </a:extLst>
          </p:cNvPr>
          <p:cNvSpPr txBox="1"/>
          <p:nvPr/>
        </p:nvSpPr>
        <p:spPr>
          <a:xfrm>
            <a:off x="2005227" y="2351183"/>
            <a:ext cx="7876099" cy="3650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Financial Health Care and Dependent Care Flexible Spending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Arial"/>
                <a:cs typeface="Arial"/>
              </a:rPr>
              <a:t>FSA Health Care Flexible Spending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</a:rPr>
              <a:t>Employees can set aside their own money on a pre-tax basis to pay for qualified medical expenses throughout the year.</a:t>
            </a:r>
          </a:p>
          <a:p>
            <a:pPr marL="285750" indent="-285750">
              <a:lnSpc>
                <a:spcPct val="110000"/>
              </a:lnSpc>
              <a:buFont typeface="Arial,Sans-Serif" panose="020B0604020202020204" pitchFamily="34" charset="0"/>
            </a:pPr>
            <a:r>
              <a:rPr lang="en-US" sz="1400" dirty="0">
                <a:latin typeface="Arial"/>
                <a:cs typeface="Arial"/>
              </a:rPr>
              <a:t>IRS 2026 FSA contribution limits are $3,400*. </a:t>
            </a:r>
          </a:p>
          <a:p>
            <a:pPr marL="285750" indent="-285750">
              <a:lnSpc>
                <a:spcPct val="110000"/>
              </a:lnSpc>
              <a:buFont typeface="Arial,Sans-Serif" panose="020B0604020202020204" pitchFamily="34" charset="0"/>
            </a:pPr>
            <a:r>
              <a:rPr lang="en-US" sz="1400" dirty="0">
                <a:latin typeface="Arial"/>
                <a:cs typeface="Arial"/>
              </a:rPr>
              <a:t>The maximum carryover amount into 2027 is $680. 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Arial"/>
                <a:cs typeface="Arial"/>
              </a:rPr>
              <a:t>FSA Dependent Care Flexible Spending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</a:rPr>
              <a:t>Employees have an opportunity to set aside their own money to pay for the cost of care for dependent children or elder care for aging parents.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400" dirty="0">
                <a:latin typeface="Arial"/>
                <a:cs typeface="Arial"/>
              </a:rPr>
              <a:t>Annual Maximum Contribution $7,500.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5D17B-3CA2-DAE0-9FC5-2044548385DC}"/>
              </a:ext>
            </a:extLst>
          </p:cNvPr>
          <p:cNvSpPr txBox="1"/>
          <p:nvPr/>
        </p:nvSpPr>
        <p:spPr>
          <a:xfrm>
            <a:off x="1628608" y="6196857"/>
            <a:ext cx="825271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*Beginning with the 2026 plan year, all Flexible Spending Account (FSA) participants must elect to contribute at least $100 annually.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7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3A930-10B5-86B9-5A84-5CC0A233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A24719-E887-20DA-94C7-CF67C0A73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6A7AA2-F1CE-F4EA-BC51-CAC515AF1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CA208C9-6862-C1DB-8768-F8BDA9036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D6B8CB9-9F0E-DBF6-B092-9C75E6C26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53BFD-9ACB-7468-DF41-0FCBBF9F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7" y="234320"/>
            <a:ext cx="8947522" cy="14005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eligible expenses can be reimbursed with a FSA? </a:t>
            </a:r>
            <a:br>
              <a:rPr lang="en-US" b="1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0E74D-9ACA-3F34-0201-035EB64D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47" y="2407730"/>
            <a:ext cx="6563691" cy="409241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There are so many eligible expenses available! A general-purpose medical FSA covers many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eligible expenses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Doctor visits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Prescription medications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Dental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Vision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Dependent care FSA eligible expenses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Day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Before or after school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Babysitting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Adult day care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Elder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CED09D-F0F6-09C1-EA9A-8D280B6A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2BD46394-2B33-F953-8263-36C6F0FC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ow does an FSA work for participants? | WEX Inc.">
            <a:extLst>
              <a:ext uri="{FF2B5EF4-FFF2-40B4-BE49-F238E27FC236}">
                <a16:creationId xmlns:a16="http://schemas.microsoft.com/office/drawing/2014/main" id="{72373B2C-CC1A-9397-3BF2-DCD3BB66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17" y="2407731"/>
            <a:ext cx="4331268" cy="38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371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4B21C9-1443-FEEA-AC4A-B63ED330A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FBBA5-E8BF-22A3-F823-1FF636921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B640E4-B442-AFA0-979B-806E5E4B0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44689D8-C965-998D-0C4A-BC469F7C9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F10C6C6-AA40-998B-64A5-474531845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C0930-A8FB-F859-10FA-33C5B5F6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090" y="382497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Open Enrollment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02BF6-5448-AB30-DDC5-8ACF48176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729" y="2587999"/>
            <a:ext cx="8946541" cy="2374419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strongly recommend all benefits-eligible employees complete Open Enrollment. 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receive the Open Enrollment email: check your spam folder, contact us or log onto the Paycom Portal.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trouble logging into your employee portal, contact us for immediate assistance.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confirmation page carefully to make sure you have updated dependent information and elected the plans of your choice.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open enrollment is complete when you click “submit” and sign electronically on the following page.</a:t>
            </a:r>
          </a:p>
          <a:p>
            <a:pPr>
              <a:spcAft>
                <a:spcPts val="300"/>
              </a:spcAft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your confirmation page for your records.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92FBF-1C5F-ECD3-CE07-92FDE750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1C8D4D66-4308-82DE-E202-C095DDAC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72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E19A6-D309-5ADE-3BEF-FEC644F8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6F4A7-C7A8-BEBE-2AA1-F221CD3E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355080"/>
            <a:ext cx="5107772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2025 Gaylord Insurance Agency. All Rights Reserved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FC538-A2D5-BAAC-3B19-4E5637F1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1141407"/>
            <a:ext cx="6808362" cy="4528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7066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3B563-E638-C7C3-89A5-D2A48FD8E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E4858E-D270-3FF4-FC55-4EFDDB786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29F7C0-31C5-C4C8-49D2-A1C1FA2A0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A1A700B-340F-FD74-508A-A020F2E5A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48831BE1-DE6D-2838-8010-DFB4FA39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2F01B-2357-FEE0-814D-B3CE5DF4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79" y="129320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Open Enrollment?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3417B-2818-ED40-FC14-5916DF41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69" y="2286162"/>
            <a:ext cx="6570068" cy="41191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Enrollment is the time of year you can make changes to your benefit plans without a Qualifying Life Event.</a:t>
            </a:r>
          </a:p>
          <a:p>
            <a:pPr marL="509588" lvl="1"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considered a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Event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Marriage, divorce, birth of a newborn, loss of coverage, or gaining coverage elsewhere.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made at Open Enrollment become effective 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</a:t>
            </a:r>
            <a:r>
              <a:rPr lang="en-US" sz="1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elected at Open Enrollment cannot be changed until the next Open Enrollment, unless you experience a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Life Event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Open Enrollment you can:</a:t>
            </a:r>
          </a:p>
          <a:p>
            <a:pPr marL="461963"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&amp; remove dependents, cancel your coverage, and change plans.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  <a:endParaRPr lang="en-US" sz="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 If you remove a dependent at open enrollment it is not a COBRA qualifying event (they will not be offered COBRA).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B0E61-B36C-F9DF-26E2-D36635BD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FCFE7A3-5B5F-F4CF-814E-3654F94B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A56BD-722F-02E1-EEF7-1F065963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37" y="2518379"/>
            <a:ext cx="5215944" cy="32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6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4AC6B-4858-0300-6282-8B86A5B41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66E310-CE0E-DD1E-EB09-9B5A0A3AA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67B9C-4AA0-A9CD-FCC8-C6352EE80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2CE0A1B-316D-AE8B-F0BA-FF5174CA1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12A0C2-A77D-9A61-7E01-31CCDF665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0E1A1-0F99-F8E8-7400-0E1B0F1C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35" y="282607"/>
            <a:ext cx="9694218" cy="14005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Eligibility and Enrollment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4D0C9-191D-3B19-2A43-1ED8B4C4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FB6215D-C776-D652-2226-CF536A23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89ECC-E1EA-F966-328A-D7E377467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65" y="1417801"/>
            <a:ext cx="6916391" cy="50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26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D66C24-FF5F-607A-FA58-39E7F5DF5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64769D-157D-E01A-AECC-A5C31867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22C3A-70C1-FF17-A490-6EB2BA378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BC0073D-1796-3C55-01ED-9D87313D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369E5EA-70AD-86B7-1E22-12010E130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AFE50-8FFC-7284-780D-E74AA136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35" y="282607"/>
            <a:ext cx="9694218" cy="140053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Your Dedicated Benefits Team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CC56E-1E25-7CD0-C8B2-34F14E7D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6EA0B7B-CECF-7BAC-DA8F-3A264232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F9CD2F-360A-7E8E-60DB-63ECA7A6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44" y="3687873"/>
            <a:ext cx="1108665" cy="864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AD4AC-3ACA-EEE5-671F-89D2285CE5FA}"/>
              </a:ext>
            </a:extLst>
          </p:cNvPr>
          <p:cNvSpPr txBox="1"/>
          <p:nvPr/>
        </p:nvSpPr>
        <p:spPr>
          <a:xfrm>
            <a:off x="1704557" y="3424542"/>
            <a:ext cx="3346413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Medical, Dental &amp; Vision all Inquires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Voluntary benefits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Commuter benefits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COBRA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 Insurance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FSA/HSA/HRA plans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Life Events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Claims Assistance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D5C47-FCA2-100D-E943-51A36A28BC97}"/>
              </a:ext>
            </a:extLst>
          </p:cNvPr>
          <p:cNvSpPr txBox="1"/>
          <p:nvPr/>
        </p:nvSpPr>
        <p:spPr>
          <a:xfrm>
            <a:off x="1654987" y="2474917"/>
            <a:ext cx="296982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Gabriella Borrego</a:t>
            </a:r>
          </a:p>
          <a:p>
            <a:pPr algn="ctr">
              <a:spcBef>
                <a:spcPts val="600"/>
              </a:spcBef>
            </a:pP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Phone -  630.686.1765</a:t>
            </a:r>
          </a:p>
          <a:p>
            <a:pPr algn="ctr">
              <a:spcBef>
                <a:spcPts val="600"/>
              </a:spcBef>
            </a:pPr>
            <a:r>
              <a:rPr lang="en-US" sz="1200" spc="-60" dirty="0">
                <a:latin typeface="Arial" panose="020B0604020202020204" pitchFamily="34" charset="0"/>
                <a:cs typeface="Arial" panose="020B0604020202020204" pitchFamily="34" charset="0"/>
              </a:rPr>
              <a:t>Orlandhealth@gaylordinsurance.com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C036C-6E21-E08A-8AC5-15646C0E576A}"/>
              </a:ext>
            </a:extLst>
          </p:cNvPr>
          <p:cNvSpPr txBox="1"/>
          <p:nvPr/>
        </p:nvSpPr>
        <p:spPr>
          <a:xfrm>
            <a:off x="7059797" y="2388894"/>
            <a:ext cx="347206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INSURANCE CARRIER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HMO Insurance Plan Customer Service</a:t>
            </a:r>
            <a:br>
              <a:rPr lang="en-US" sz="1100" dirty="0"/>
            </a:br>
            <a:r>
              <a:rPr lang="en-US" sz="1100" dirty="0"/>
              <a:t>BlueCross BlueShield of IL</a:t>
            </a:r>
            <a:br>
              <a:rPr lang="en-US" sz="1100" dirty="0"/>
            </a:br>
            <a:r>
              <a:rPr lang="en-US" sz="1100" b="1" dirty="0"/>
              <a:t>800-892-2803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PPO &amp; HSA Insurance Plan Customer Service</a:t>
            </a:r>
            <a:br>
              <a:rPr lang="en-US" sz="1100" dirty="0"/>
            </a:br>
            <a:r>
              <a:rPr lang="en-US" sz="1100" dirty="0"/>
              <a:t>BlueCross BlueShield of IL</a:t>
            </a:r>
            <a:br>
              <a:rPr lang="en-US" sz="1100" dirty="0"/>
            </a:br>
            <a:r>
              <a:rPr lang="en-US" sz="1100" b="1" dirty="0"/>
              <a:t>800-828-3116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Prescriptions Customer Service</a:t>
            </a:r>
            <a:br>
              <a:rPr lang="en-US" sz="1100" dirty="0"/>
            </a:br>
            <a:r>
              <a:rPr lang="en-US" sz="1100" dirty="0"/>
              <a:t>BlueCross BlueShield of IL</a:t>
            </a:r>
            <a:br>
              <a:rPr lang="en-US" sz="1100" dirty="0"/>
            </a:br>
            <a:r>
              <a:rPr lang="en-US" sz="1100" b="1" dirty="0"/>
              <a:t>833-715-0944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Specialty Pharmacy Customer Service</a:t>
            </a:r>
            <a:br>
              <a:rPr lang="en-US" sz="1100" dirty="0"/>
            </a:br>
            <a:r>
              <a:rPr lang="en-US" sz="1100" dirty="0"/>
              <a:t>Accredo</a:t>
            </a:r>
            <a:br>
              <a:rPr lang="en-US" sz="1100" dirty="0"/>
            </a:br>
            <a:r>
              <a:rPr lang="en-US" sz="1100" b="1" dirty="0"/>
              <a:t>866-725-2546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Dental Insurance Customer Service</a:t>
            </a:r>
            <a:br>
              <a:rPr lang="en-US" sz="1100" dirty="0"/>
            </a:br>
            <a:r>
              <a:rPr lang="en-US" sz="1100" dirty="0"/>
              <a:t>BlueCross BlueShield of IL</a:t>
            </a:r>
            <a:br>
              <a:rPr lang="en-US" sz="1100" dirty="0"/>
            </a:br>
            <a:r>
              <a:rPr lang="en-US" sz="1100" b="1" dirty="0"/>
              <a:t>800-367-6401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Vision Insurance Customer Service</a:t>
            </a:r>
            <a:br>
              <a:rPr lang="en-US" sz="1100" dirty="0"/>
            </a:br>
            <a:r>
              <a:rPr lang="en-US" sz="1100" dirty="0"/>
              <a:t>BlueCross BlueShield of IL</a:t>
            </a:r>
            <a:br>
              <a:rPr lang="en-US" sz="1100" dirty="0"/>
            </a:br>
            <a:r>
              <a:rPr lang="en-US" sz="1100" b="1" dirty="0"/>
              <a:t>855-362-5539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Life Insurance Customer Service</a:t>
            </a:r>
            <a:br>
              <a:rPr lang="en-US" sz="1100" dirty="0"/>
            </a:br>
            <a:r>
              <a:rPr lang="en-US" sz="1100" b="1" dirty="0"/>
              <a:t>800-628-8600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/>
              <a:t>Flexible Spending Account</a:t>
            </a:r>
            <a:br>
              <a:rPr lang="en-US" sz="1100" dirty="0"/>
            </a:br>
            <a:r>
              <a:rPr lang="en-US" sz="1100" dirty="0" err="1"/>
              <a:t>FlexBenefits</a:t>
            </a:r>
            <a:br>
              <a:rPr lang="en-US" sz="1100" dirty="0"/>
            </a:br>
            <a:r>
              <a:rPr lang="en-US" sz="1100" b="1" dirty="0"/>
              <a:t>888-345-7990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9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1643F-5E1C-0CA1-99F2-85BA53AC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CFF8AD-75AB-FF3E-2857-D4E468B9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93BCA-C929-DCEC-EBA6-6623201EC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5EDFF15-26EC-4A22-E3A0-B742216FB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57FC19B-1FBD-29E3-325A-FD66A6911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C2D41-FC09-F36D-8C3B-9140EF95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115" y="381917"/>
            <a:ext cx="5723309" cy="161110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Medical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2CDC2-642E-7584-CB24-8B38108A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0CB2D73-5B31-F314-1B24-0296152C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2781424E-BFB6-10E9-4025-E432ED20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6" y="3215366"/>
            <a:ext cx="9903827" cy="16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8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0933AC-362E-35D5-821A-50886EA7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BAB0D0-A2D0-E0DF-D780-4F88EABFD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795EEE-5D5B-535A-BDC7-FD6379B90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E913B71-5B53-1F32-FFC6-59606AA5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4A8A920-1064-3F70-A9A4-026A74676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86291-62AD-484E-F2A8-83BD7C37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15BB20F-1D20-A06C-023F-810C7B03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34CA1F63-1C5A-EF2C-9BC3-3EB00245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18" y="184550"/>
            <a:ext cx="1793360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98123-9BF6-6752-AC08-DEC6EB4FC6FE}"/>
              </a:ext>
            </a:extLst>
          </p:cNvPr>
          <p:cNvSpPr txBox="1"/>
          <p:nvPr/>
        </p:nvSpPr>
        <p:spPr>
          <a:xfrm>
            <a:off x="9927320" y="571499"/>
            <a:ext cx="2043757" cy="5493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/>
              <a:t>Definitions:</a:t>
            </a:r>
          </a:p>
          <a:p>
            <a:endParaRPr lang="en-US" sz="900" dirty="0"/>
          </a:p>
          <a:p>
            <a:r>
              <a:rPr lang="en-US" sz="900" b="1" dirty="0"/>
              <a:t>Deductible:</a:t>
            </a:r>
            <a:br>
              <a:rPr lang="en-US" sz="900" dirty="0"/>
            </a:br>
            <a:r>
              <a:rPr lang="en-US" sz="900" dirty="0"/>
              <a:t>The amount you pay for health care services before your health insurance begins to pay.</a:t>
            </a:r>
          </a:p>
          <a:p>
            <a:endParaRPr lang="en-US" sz="900" b="1" dirty="0"/>
          </a:p>
          <a:p>
            <a:r>
              <a:rPr lang="en-US" sz="900" b="1" dirty="0"/>
              <a:t>Co-insurance</a:t>
            </a:r>
            <a:br>
              <a:rPr lang="en-US" sz="900" dirty="0"/>
            </a:br>
            <a:r>
              <a:rPr lang="en-US" sz="900" dirty="0" err="1"/>
              <a:t>Co-insurance</a:t>
            </a:r>
            <a:r>
              <a:rPr lang="en-US" sz="900" dirty="0"/>
              <a:t> is the amount you pay for covered health care after you meet your deductible. This amount is a percentage of the total cost of care—for example, 30%—and your plan covers the rest.</a:t>
            </a:r>
          </a:p>
          <a:p>
            <a:endParaRPr lang="en-US" sz="900" b="1" dirty="0"/>
          </a:p>
          <a:p>
            <a:r>
              <a:rPr lang="en-US" sz="900" b="1" dirty="0"/>
              <a:t>Copay</a:t>
            </a:r>
            <a:br>
              <a:rPr lang="en-US" sz="900" dirty="0"/>
            </a:br>
            <a:r>
              <a:rPr lang="en-US" sz="900" dirty="0"/>
              <a:t>A copay (or copayment) is a flat fee that you pay on the spot each time you go to your doctor or fill a prescription.</a:t>
            </a:r>
          </a:p>
          <a:p>
            <a:endParaRPr lang="en-US" sz="900" b="1" dirty="0"/>
          </a:p>
          <a:p>
            <a:r>
              <a:rPr lang="en-US" sz="900" b="1" dirty="0"/>
              <a:t>Out of Pocket Max:</a:t>
            </a:r>
            <a:br>
              <a:rPr lang="en-US" sz="900" dirty="0"/>
            </a:br>
            <a:r>
              <a:rPr lang="en-US" sz="900" dirty="0"/>
              <a:t>The most you are required to pay for covered services in a plan year. After you spend this amount on deductibles, co-payments, and co-insurance for in-network care and services, your health plan pays 100% of the costs of covered benefits. The out-of-pocket limit does not include your monthly premiums.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b="1" dirty="0"/>
              <a:t>Note:</a:t>
            </a:r>
            <a:br>
              <a:rPr lang="en-US" sz="900" dirty="0"/>
            </a:br>
            <a:r>
              <a:rPr lang="en-US" sz="900" dirty="0"/>
              <a:t>The deductible and Maximum Out of Pocket are calendar year.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34569D-A4B6-2D2C-E796-6F6DCF5B8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496" y="1734901"/>
            <a:ext cx="6213796" cy="4912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162724-8D3D-74DE-B661-8C8B3101A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52" y="163147"/>
            <a:ext cx="6201640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75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0F584-54D6-9A96-3B54-6A085158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F5BAD-BC16-0789-95AC-B9013ECFC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B5488-1CC7-3AC8-0177-F054E790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24CCDC65-F89D-1A88-7858-DE9762D96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D9C7C4E-3749-4D80-3A02-6A0597CBF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5FB7-C364-2EDA-D647-38735B5B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D45EEE3-5686-AEB7-5538-BDFD728C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BEF4D91C-8A22-BC64-9295-1F65C273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4" y="32783"/>
            <a:ext cx="1793360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1633D-1A84-F0CF-BAB6-3BBB8B93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564" y="456386"/>
            <a:ext cx="2004308" cy="55222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5FDE34-E57A-79EB-2A57-007FD1EF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352" y="1197373"/>
            <a:ext cx="5629169" cy="5277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38585-CB43-4F72-6770-6653A3451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068" y="160535"/>
            <a:ext cx="6201640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89807-361C-A5A0-5ABF-EE44594F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7083C7-F781-921C-5B74-4BF16DADE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2C50DF-6A64-0EF9-0B12-EFCC8111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A27BB08-9E6E-692B-CF5B-A8F74465D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8C4B073-939B-4B2E-4C64-4EA91895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B1255-2188-6B9B-3439-555A1EF0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979" y="6553199"/>
            <a:ext cx="3847365" cy="304801"/>
          </a:xfrm>
        </p:spPr>
        <p:txBody>
          <a:bodyPr/>
          <a:lstStyle/>
          <a:p>
            <a:r>
              <a:rPr lang="en-US" dirty="0"/>
              <a:t>2025 Gaylord Insurance Agency. All Rights Reserved 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91AC288A-C1C1-A3BF-209B-41B2BBE1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6683" y="6282292"/>
            <a:ext cx="1824960" cy="542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lue Cross Blue Shield of IL Blue Choice | Mental Health Insurance ...">
            <a:extLst>
              <a:ext uri="{FF2B5EF4-FFF2-40B4-BE49-F238E27FC236}">
                <a16:creationId xmlns:a16="http://schemas.microsoft.com/office/drawing/2014/main" id="{35165F43-E6D7-4935-2F8D-A39FF915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564" y="32783"/>
            <a:ext cx="1793360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BAD9AA-3504-7A65-41BD-4E8BF38EC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564" y="456386"/>
            <a:ext cx="2004308" cy="5522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09598-637C-16F4-1C47-4208A9FFD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165" y="139097"/>
            <a:ext cx="6649378" cy="1019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51F4D4-F8F3-B67F-2BA9-AF311DDBA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626" y="1297511"/>
            <a:ext cx="6430917" cy="52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3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1215</Words>
  <Application>Microsoft Office PowerPoint</Application>
  <PresentationFormat>Widescreen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Arial,Sans-Serif</vt:lpstr>
      <vt:lpstr>Century Gothic</vt:lpstr>
      <vt:lpstr>Wingdings 3</vt:lpstr>
      <vt:lpstr>Ion</vt:lpstr>
      <vt:lpstr>Open Enrollment</vt:lpstr>
      <vt:lpstr>Overview</vt:lpstr>
      <vt:lpstr>What is Open Enrollment?</vt:lpstr>
      <vt:lpstr>Eligibility and Enrollment</vt:lpstr>
      <vt:lpstr>Your Dedicated Benefits Team</vt:lpstr>
      <vt:lpstr>Medical Plans</vt:lpstr>
      <vt:lpstr>PowerPoint Presentation</vt:lpstr>
      <vt:lpstr>PowerPoint Presentation</vt:lpstr>
      <vt:lpstr>PowerPoint Presentation</vt:lpstr>
      <vt:lpstr>PowerPoint Presentation</vt:lpstr>
      <vt:lpstr>BCBS-  How to search for a provider</vt:lpstr>
      <vt:lpstr>BCBS x BLUE 365</vt:lpstr>
      <vt:lpstr>Dental Plan</vt:lpstr>
      <vt:lpstr>PowerPoint Presentation</vt:lpstr>
      <vt:lpstr>Vision Plan</vt:lpstr>
      <vt:lpstr>PowerPoint Presentation</vt:lpstr>
      <vt:lpstr>PowerPoint Presentation</vt:lpstr>
      <vt:lpstr>PowerPoint Presentation</vt:lpstr>
      <vt:lpstr>Eyemed- How to find a provider</vt:lpstr>
      <vt:lpstr>Voluntary Benefits</vt:lpstr>
      <vt:lpstr>Life &amp; AD&amp;D- Active Sworn Members</vt:lpstr>
      <vt:lpstr>Life &amp; AD&amp;D- Active Non-Sworn Members</vt:lpstr>
      <vt:lpstr>Flexible Spending Accounts</vt:lpstr>
      <vt:lpstr>Your FSA Needs</vt:lpstr>
      <vt:lpstr>What eligible expenses can be reimbursed with a FSA?  </vt:lpstr>
      <vt:lpstr>Open Enrollment 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Gabriella Borrego</dc:creator>
  <cp:lastModifiedBy>Gabriella Borrego</cp:lastModifiedBy>
  <cp:revision>49</cp:revision>
  <dcterms:created xsi:type="dcterms:W3CDTF">2025-10-25T14:23:58Z</dcterms:created>
  <dcterms:modified xsi:type="dcterms:W3CDTF">2025-11-12T23:12:48Z</dcterms:modified>
</cp:coreProperties>
</file>